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2" r:id="rId5"/>
    <p:sldId id="298" r:id="rId6"/>
    <p:sldId id="260" r:id="rId7"/>
    <p:sldId id="310" r:id="rId8"/>
    <p:sldId id="309" r:id="rId9"/>
    <p:sldId id="306" r:id="rId10"/>
    <p:sldId id="305" r:id="rId11"/>
    <p:sldId id="290" r:id="rId12"/>
    <p:sldId id="273" r:id="rId13"/>
    <p:sldId id="291" r:id="rId14"/>
    <p:sldId id="274" r:id="rId15"/>
    <p:sldId id="300" r:id="rId16"/>
    <p:sldId id="303" r:id="rId17"/>
    <p:sldId id="292" r:id="rId18"/>
    <p:sldId id="294" r:id="rId19"/>
    <p:sldId id="311" r:id="rId20"/>
    <p:sldId id="296" r:id="rId21"/>
    <p:sldId id="282" r:id="rId22"/>
    <p:sldId id="30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17" autoAdjust="0"/>
  </p:normalViewPr>
  <p:slideViewPr>
    <p:cSldViewPr>
      <p:cViewPr varScale="1">
        <p:scale>
          <a:sx n="90" d="100"/>
          <a:sy n="90" d="100"/>
        </p:scale>
        <p:origin x="-1608" y="-11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Waldo County</c:v>
                </c:pt>
              </c:strCache>
            </c:strRef>
          </c:tx>
          <c:invertIfNegative val="0"/>
          <c:cat>
            <c:strRef>
              <c:f>'Top Health Issues'!$B$2:$D$2</c:f>
              <c:strCache>
                <c:ptCount val="3"/>
                <c:pt idx="0">
                  <c:v>Obesity</c:v>
                </c:pt>
                <c:pt idx="1">
                  <c:v>Drug &amp; Alcohol Abuse</c:v>
                </c:pt>
                <c:pt idx="2">
                  <c:v>Mental Health</c:v>
                </c:pt>
              </c:strCache>
            </c:strRef>
          </c:cat>
          <c:val>
            <c:numRef>
              <c:f>'Top Health Issues'!$B$3:$D$3</c:f>
              <c:numCache>
                <c:formatCode>0%</c:formatCode>
                <c:ptCount val="3"/>
                <c:pt idx="0">
                  <c:v>0.85</c:v>
                </c:pt>
                <c:pt idx="1">
                  <c:v>0.79</c:v>
                </c:pt>
                <c:pt idx="2">
                  <c:v>0.71</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Mental Health</c:v>
                </c:pt>
              </c:strCache>
            </c:strRef>
          </c:cat>
          <c:val>
            <c:numRef>
              <c:f>'Top Health Issues'!$B$4:$D$4</c:f>
              <c:numCache>
                <c:formatCode>0%</c:formatCode>
                <c:ptCount val="3"/>
                <c:pt idx="0">
                  <c:v>0.78</c:v>
                </c:pt>
                <c:pt idx="1">
                  <c:v>0.8</c:v>
                </c:pt>
                <c:pt idx="2">
                  <c:v>0.71</c:v>
                </c:pt>
              </c:numCache>
            </c:numRef>
          </c:val>
        </c:ser>
        <c:dLbls>
          <c:showLegendKey val="0"/>
          <c:showVal val="1"/>
          <c:showCatName val="0"/>
          <c:showSerName val="0"/>
          <c:showPercent val="0"/>
          <c:showBubbleSize val="0"/>
        </c:dLbls>
        <c:gapWidth val="150"/>
        <c:overlap val="-25"/>
        <c:axId val="115184768"/>
        <c:axId val="115186304"/>
      </c:barChart>
      <c:catAx>
        <c:axId val="115184768"/>
        <c:scaling>
          <c:orientation val="minMax"/>
        </c:scaling>
        <c:delete val="0"/>
        <c:axPos val="b"/>
        <c:majorTickMark val="none"/>
        <c:minorTickMark val="none"/>
        <c:tickLblPos val="nextTo"/>
        <c:crossAx val="115186304"/>
        <c:crosses val="autoZero"/>
        <c:auto val="1"/>
        <c:lblAlgn val="ctr"/>
        <c:lblOffset val="100"/>
        <c:noMultiLvlLbl val="0"/>
      </c:catAx>
      <c:valAx>
        <c:axId val="115186304"/>
        <c:scaling>
          <c:orientation val="minMax"/>
        </c:scaling>
        <c:delete val="1"/>
        <c:axPos val="l"/>
        <c:numFmt formatCode="0%" sourceLinked="1"/>
        <c:majorTickMark val="out"/>
        <c:minorTickMark val="none"/>
        <c:tickLblPos val="nextTo"/>
        <c:crossAx val="11518476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 "Major" or "Critical" Problem</a:t>
            </a:r>
          </a:p>
        </c:rich>
      </c:tx>
      <c:layout/>
      <c:overlay val="0"/>
    </c:title>
    <c:autoTitleDeleted val="0"/>
    <c:plotArea>
      <c:layout/>
      <c:barChart>
        <c:barDir val="col"/>
        <c:grouping val="clustered"/>
        <c:varyColors val="0"/>
        <c:ser>
          <c:idx val="0"/>
          <c:order val="0"/>
          <c:tx>
            <c:strRef>
              <c:f>'Top Soc Determin'!$A$18</c:f>
              <c:strCache>
                <c:ptCount val="1"/>
                <c:pt idx="0">
                  <c:v>Waldo County</c:v>
                </c:pt>
              </c:strCache>
            </c:strRef>
          </c:tx>
          <c:invertIfNegative val="0"/>
          <c:cat>
            <c:strRef>
              <c:f>'Top Soc Determin'!$B$17:$F$17</c:f>
              <c:strCache>
                <c:ptCount val="5"/>
                <c:pt idx="0">
                  <c:v>Poverty</c:v>
                </c:pt>
                <c:pt idx="1">
                  <c:v>Employment</c:v>
                </c:pt>
                <c:pt idx="2">
                  <c:v>Transportation</c:v>
                </c:pt>
                <c:pt idx="3">
                  <c:v>Health Care Insurance</c:v>
                </c:pt>
                <c:pt idx="4">
                  <c:v>Housing Stability</c:v>
                </c:pt>
              </c:strCache>
            </c:strRef>
          </c:cat>
          <c:val>
            <c:numRef>
              <c:f>'Top Soc Determin'!$B$18:$F$18</c:f>
              <c:numCache>
                <c:formatCode>0%</c:formatCode>
                <c:ptCount val="5"/>
                <c:pt idx="0">
                  <c:v>0.84</c:v>
                </c:pt>
                <c:pt idx="1">
                  <c:v>0.68</c:v>
                </c:pt>
                <c:pt idx="2">
                  <c:v>0.66</c:v>
                </c:pt>
                <c:pt idx="3">
                  <c:v>0.66</c:v>
                </c:pt>
                <c:pt idx="4">
                  <c:v>0.66</c:v>
                </c:pt>
              </c:numCache>
            </c:numRef>
          </c:val>
        </c:ser>
        <c:ser>
          <c:idx val="1"/>
          <c:order val="1"/>
          <c:tx>
            <c:strRef>
              <c:f>'Top Soc Determin'!$A$19</c:f>
              <c:strCache>
                <c:ptCount val="1"/>
                <c:pt idx="0">
                  <c:v>Maine</c:v>
                </c:pt>
              </c:strCache>
            </c:strRef>
          </c:tx>
          <c:invertIfNegative val="0"/>
          <c:cat>
            <c:strRef>
              <c:f>'Top Soc Determin'!$B$17:$F$17</c:f>
              <c:strCache>
                <c:ptCount val="5"/>
                <c:pt idx="0">
                  <c:v>Poverty</c:v>
                </c:pt>
                <c:pt idx="1">
                  <c:v>Employment</c:v>
                </c:pt>
                <c:pt idx="2">
                  <c:v>Transportation</c:v>
                </c:pt>
                <c:pt idx="3">
                  <c:v>Health Care Insurance</c:v>
                </c:pt>
                <c:pt idx="4">
                  <c:v>Housing Stability</c:v>
                </c:pt>
              </c:strCache>
            </c:strRef>
          </c:cat>
          <c:val>
            <c:numRef>
              <c:f>'Top Soc Determin'!$B$19:$F$19</c:f>
              <c:numCache>
                <c:formatCode>0%</c:formatCode>
                <c:ptCount val="5"/>
                <c:pt idx="0">
                  <c:v>0.78</c:v>
                </c:pt>
                <c:pt idx="1">
                  <c:v>0.64</c:v>
                </c:pt>
                <c:pt idx="2">
                  <c:v>0.67</c:v>
                </c:pt>
                <c:pt idx="3">
                  <c:v>0.64</c:v>
                </c:pt>
                <c:pt idx="4">
                  <c:v>0.56999999999999995</c:v>
                </c:pt>
              </c:numCache>
            </c:numRef>
          </c:val>
        </c:ser>
        <c:dLbls>
          <c:showLegendKey val="0"/>
          <c:showVal val="1"/>
          <c:showCatName val="0"/>
          <c:showSerName val="0"/>
          <c:showPercent val="0"/>
          <c:showBubbleSize val="0"/>
        </c:dLbls>
        <c:gapWidth val="150"/>
        <c:overlap val="-25"/>
        <c:axId val="124190080"/>
        <c:axId val="120194176"/>
      </c:barChart>
      <c:catAx>
        <c:axId val="124190080"/>
        <c:scaling>
          <c:orientation val="minMax"/>
        </c:scaling>
        <c:delete val="0"/>
        <c:axPos val="b"/>
        <c:majorTickMark val="none"/>
        <c:minorTickMark val="none"/>
        <c:tickLblPos val="nextTo"/>
        <c:crossAx val="120194176"/>
        <c:crosses val="autoZero"/>
        <c:auto val="1"/>
        <c:lblAlgn val="ctr"/>
        <c:lblOffset val="100"/>
        <c:noMultiLvlLbl val="0"/>
      </c:catAx>
      <c:valAx>
        <c:axId val="120194176"/>
        <c:scaling>
          <c:orientation val="minMax"/>
        </c:scaling>
        <c:delete val="1"/>
        <c:axPos val="l"/>
        <c:numFmt formatCode="0%" sourceLinked="1"/>
        <c:majorTickMark val="out"/>
        <c:minorTickMark val="none"/>
        <c:tickLblPos val="nextTo"/>
        <c:crossAx val="12419008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Obesity-related Hospitalizations</a:t>
            </a:r>
            <a:r>
              <a:rPr lang="en-US" baseline="0"/>
              <a:t> per 10,000 Population: Waldo County</a:t>
            </a:r>
            <a:endParaRPr lang="en-US"/>
          </a:p>
        </c:rich>
      </c:tx>
      <c:layout/>
      <c:overlay val="0"/>
    </c:title>
    <c:autoTitleDeleted val="0"/>
    <c:plotArea>
      <c:layout/>
      <c:barChart>
        <c:barDir val="col"/>
        <c:grouping val="clustered"/>
        <c:varyColors val="0"/>
        <c:ser>
          <c:idx val="0"/>
          <c:order val="0"/>
          <c:tx>
            <c:strRef>
              <c:f>Obesity!$A$18</c:f>
              <c:strCache>
                <c:ptCount val="1"/>
                <c:pt idx="0">
                  <c:v>Waldo County</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Obesity!$B$18:$D$18</c:f>
              <c:numCache>
                <c:formatCode>0</c:formatCode>
                <c:ptCount val="3"/>
                <c:pt idx="0">
                  <c:v>27</c:v>
                </c:pt>
                <c:pt idx="1">
                  <c:v>20</c:v>
                </c:pt>
                <c:pt idx="2" formatCode="General">
                  <c:v>12</c:v>
                </c:pt>
              </c:numCache>
            </c:numRef>
          </c:val>
        </c:ser>
        <c:ser>
          <c:idx val="1"/>
          <c:order val="1"/>
          <c:tx>
            <c:strRef>
              <c:f>Obesity!$A$19</c:f>
              <c:strCache>
                <c:ptCount val="1"/>
                <c:pt idx="0">
                  <c:v>Maine</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Obesity!$B$19:$D$19</c:f>
              <c:numCache>
                <c:formatCode>0</c:formatCode>
                <c:ptCount val="3"/>
                <c:pt idx="0">
                  <c:v>24</c:v>
                </c:pt>
                <c:pt idx="1">
                  <c:v>21</c:v>
                </c:pt>
                <c:pt idx="2" formatCode="General">
                  <c:v>12</c:v>
                </c:pt>
              </c:numCache>
            </c:numRef>
          </c:val>
        </c:ser>
        <c:dLbls>
          <c:showLegendKey val="0"/>
          <c:showVal val="1"/>
          <c:showCatName val="0"/>
          <c:showSerName val="0"/>
          <c:showPercent val="0"/>
          <c:showBubbleSize val="0"/>
        </c:dLbls>
        <c:gapWidth val="150"/>
        <c:overlap val="-25"/>
        <c:axId val="124769792"/>
        <c:axId val="124771328"/>
      </c:barChart>
      <c:catAx>
        <c:axId val="124769792"/>
        <c:scaling>
          <c:orientation val="minMax"/>
        </c:scaling>
        <c:delete val="0"/>
        <c:axPos val="b"/>
        <c:majorTickMark val="none"/>
        <c:minorTickMark val="none"/>
        <c:tickLblPos val="nextTo"/>
        <c:crossAx val="124771328"/>
        <c:crosses val="autoZero"/>
        <c:auto val="1"/>
        <c:lblAlgn val="ctr"/>
        <c:lblOffset val="100"/>
        <c:noMultiLvlLbl val="0"/>
      </c:catAx>
      <c:valAx>
        <c:axId val="124771328"/>
        <c:scaling>
          <c:orientation val="minMax"/>
        </c:scaling>
        <c:delete val="1"/>
        <c:axPos val="l"/>
        <c:numFmt formatCode="0" sourceLinked="1"/>
        <c:majorTickMark val="out"/>
        <c:minorTickMark val="none"/>
        <c:tickLblPos val="nextTo"/>
        <c:crossAx val="1247697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a:t>Opiate</a:t>
            </a:r>
            <a:r>
              <a:rPr lang="en-US" baseline="0" dirty="0"/>
              <a:t> Poisoning per 100,000 Population: </a:t>
            </a:r>
            <a:r>
              <a:rPr lang="en-US" baseline="0" dirty="0" smtClean="0"/>
              <a:t>Waldo </a:t>
            </a:r>
            <a:r>
              <a:rPr lang="en-US" baseline="0" dirty="0"/>
              <a:t>County</a:t>
            </a:r>
            <a:endParaRPr lang="en-US" dirty="0"/>
          </a:p>
        </c:rich>
      </c:tx>
      <c:layout/>
      <c:overlay val="0"/>
    </c:title>
    <c:autoTitleDeleted val="0"/>
    <c:plotArea>
      <c:layout/>
      <c:barChart>
        <c:barDir val="col"/>
        <c:grouping val="clustered"/>
        <c:varyColors val="0"/>
        <c:ser>
          <c:idx val="0"/>
          <c:order val="0"/>
          <c:tx>
            <c:strRef>
              <c:f>Drugs!$A$21</c:f>
              <c:strCache>
                <c:ptCount val="1"/>
                <c:pt idx="0">
                  <c:v>Waldo County</c:v>
                </c:pt>
              </c:strCache>
            </c:strRef>
          </c:tx>
          <c:invertIfNegative val="0"/>
          <c:cat>
            <c:strRef>
              <c:f>Drugs!$B$20:$C$20</c:f>
              <c:strCache>
                <c:ptCount val="2"/>
                <c:pt idx="0">
                  <c:v>Opiate Poisoning - ED Visits</c:v>
                </c:pt>
                <c:pt idx="1">
                  <c:v>Opiate Poisoning - Hospitalizations</c:v>
                </c:pt>
              </c:strCache>
            </c:strRef>
          </c:cat>
          <c:val>
            <c:numRef>
              <c:f>Drugs!$B$21:$C$21</c:f>
              <c:numCache>
                <c:formatCode>0</c:formatCode>
                <c:ptCount val="2"/>
                <c:pt idx="0">
                  <c:v>20</c:v>
                </c:pt>
                <c:pt idx="1">
                  <c:v>17</c:v>
                </c:pt>
              </c:numCache>
            </c:numRef>
          </c:val>
        </c:ser>
        <c:ser>
          <c:idx val="1"/>
          <c:order val="1"/>
          <c:tx>
            <c:strRef>
              <c:f>Drugs!$A$22</c:f>
              <c:strCache>
                <c:ptCount val="1"/>
                <c:pt idx="0">
                  <c:v>Maine</c:v>
                </c:pt>
              </c:strCache>
            </c:strRef>
          </c:tx>
          <c:invertIfNegative val="0"/>
          <c:cat>
            <c:strRef>
              <c:f>Drugs!$B$20:$C$20</c:f>
              <c:strCache>
                <c:ptCount val="2"/>
                <c:pt idx="0">
                  <c:v>Opiate Poisoning - ED Visits</c:v>
                </c:pt>
                <c:pt idx="1">
                  <c:v>Opiate Poisoning - Hospitalizations</c:v>
                </c:pt>
              </c:strCache>
            </c:strRef>
          </c:cat>
          <c:val>
            <c:numRef>
              <c:f>Drugs!$B$22:$C$22</c:f>
              <c:numCache>
                <c:formatCode>0</c:formatCode>
                <c:ptCount val="2"/>
                <c:pt idx="0">
                  <c:v>25</c:v>
                </c:pt>
                <c:pt idx="1">
                  <c:v>13</c:v>
                </c:pt>
              </c:numCache>
            </c:numRef>
          </c:val>
        </c:ser>
        <c:dLbls>
          <c:showLegendKey val="0"/>
          <c:showVal val="1"/>
          <c:showCatName val="0"/>
          <c:showSerName val="0"/>
          <c:showPercent val="0"/>
          <c:showBubbleSize val="0"/>
        </c:dLbls>
        <c:gapWidth val="150"/>
        <c:overlap val="-25"/>
        <c:axId val="126384000"/>
        <c:axId val="126385536"/>
      </c:barChart>
      <c:catAx>
        <c:axId val="126384000"/>
        <c:scaling>
          <c:orientation val="minMax"/>
        </c:scaling>
        <c:delete val="0"/>
        <c:axPos val="b"/>
        <c:majorTickMark val="none"/>
        <c:minorTickMark val="none"/>
        <c:tickLblPos val="nextTo"/>
        <c:crossAx val="126385536"/>
        <c:crosses val="autoZero"/>
        <c:auto val="1"/>
        <c:lblAlgn val="ctr"/>
        <c:lblOffset val="100"/>
        <c:noMultiLvlLbl val="0"/>
      </c:catAx>
      <c:valAx>
        <c:axId val="126385536"/>
        <c:scaling>
          <c:orientation val="minMax"/>
        </c:scaling>
        <c:delete val="1"/>
        <c:axPos val="l"/>
        <c:numFmt formatCode="0" sourceLinked="1"/>
        <c:majorTickMark val="out"/>
        <c:minorTickMark val="none"/>
        <c:tickLblPos val="nextTo"/>
        <c:crossAx val="12638400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a:t>
            </a:r>
            <a:r>
              <a:rPr lang="en-US" baseline="0"/>
              <a:t> Alcohol Indicators for Adults: Waldo County</a:t>
            </a:r>
            <a:endParaRPr lang="en-US"/>
          </a:p>
        </c:rich>
      </c:tx>
      <c:layout/>
      <c:overlay val="0"/>
    </c:title>
    <c:autoTitleDeleted val="0"/>
    <c:plotArea>
      <c:layout/>
      <c:barChart>
        <c:barDir val="col"/>
        <c:grouping val="clustered"/>
        <c:varyColors val="0"/>
        <c:ser>
          <c:idx val="0"/>
          <c:order val="0"/>
          <c:tx>
            <c:strRef>
              <c:f>Drugs!$A$28</c:f>
              <c:strCache>
                <c:ptCount val="1"/>
                <c:pt idx="0">
                  <c:v>Waldo County</c:v>
                </c:pt>
              </c:strCache>
            </c:strRef>
          </c:tx>
          <c:invertIfNegative val="0"/>
          <c:cat>
            <c:strRef>
              <c:f>Drugs!$B$27:$C$27</c:f>
              <c:strCache>
                <c:ptCount val="2"/>
                <c:pt idx="0">
                  <c:v>Binge Drinking - Adults</c:v>
                </c:pt>
                <c:pt idx="1">
                  <c:v>Chronic Heavy Drinking - Adults</c:v>
                </c:pt>
              </c:strCache>
            </c:strRef>
          </c:cat>
          <c:val>
            <c:numRef>
              <c:f>Drugs!$B$28:$C$28</c:f>
              <c:numCache>
                <c:formatCode>0%</c:formatCode>
                <c:ptCount val="2"/>
                <c:pt idx="0">
                  <c:v>0.13</c:v>
                </c:pt>
                <c:pt idx="1">
                  <c:v>7.0000000000000007E-2</c:v>
                </c:pt>
              </c:numCache>
            </c:numRef>
          </c:val>
        </c:ser>
        <c:ser>
          <c:idx val="1"/>
          <c:order val="1"/>
          <c:tx>
            <c:strRef>
              <c:f>Drugs!$A$29</c:f>
              <c:strCache>
                <c:ptCount val="1"/>
                <c:pt idx="0">
                  <c:v>Maine</c:v>
                </c:pt>
              </c:strCache>
            </c:strRef>
          </c:tx>
          <c:invertIfNegative val="0"/>
          <c:cat>
            <c:strRef>
              <c:f>Drugs!$B$27:$C$27</c:f>
              <c:strCache>
                <c:ptCount val="2"/>
                <c:pt idx="0">
                  <c:v>Binge Drinking - Adults</c:v>
                </c:pt>
                <c:pt idx="1">
                  <c:v>Chronic Heavy Drinking - Adults</c:v>
                </c:pt>
              </c:strCache>
            </c:strRef>
          </c:cat>
          <c:val>
            <c:numRef>
              <c:f>Drugs!$B$29:$C$29</c:f>
              <c:numCache>
                <c:formatCode>0%</c:formatCode>
                <c:ptCount val="2"/>
                <c:pt idx="0">
                  <c:v>0.17</c:v>
                </c:pt>
                <c:pt idx="1">
                  <c:v>7.0000000000000007E-2</c:v>
                </c:pt>
              </c:numCache>
            </c:numRef>
          </c:val>
        </c:ser>
        <c:dLbls>
          <c:showLegendKey val="0"/>
          <c:showVal val="1"/>
          <c:showCatName val="0"/>
          <c:showSerName val="0"/>
          <c:showPercent val="0"/>
          <c:showBubbleSize val="0"/>
        </c:dLbls>
        <c:gapWidth val="150"/>
        <c:overlap val="-25"/>
        <c:axId val="126447616"/>
        <c:axId val="126449152"/>
      </c:barChart>
      <c:catAx>
        <c:axId val="126447616"/>
        <c:scaling>
          <c:orientation val="minMax"/>
        </c:scaling>
        <c:delete val="0"/>
        <c:axPos val="b"/>
        <c:majorTickMark val="none"/>
        <c:minorTickMark val="none"/>
        <c:tickLblPos val="nextTo"/>
        <c:crossAx val="126449152"/>
        <c:crosses val="autoZero"/>
        <c:auto val="1"/>
        <c:lblAlgn val="ctr"/>
        <c:lblOffset val="100"/>
        <c:noMultiLvlLbl val="0"/>
      </c:catAx>
      <c:valAx>
        <c:axId val="126449152"/>
        <c:scaling>
          <c:orientation val="minMax"/>
        </c:scaling>
        <c:delete val="1"/>
        <c:axPos val="l"/>
        <c:numFmt formatCode="0%" sourceLinked="1"/>
        <c:majorTickMark val="out"/>
        <c:minorTickMark val="none"/>
        <c:tickLblPos val="nextTo"/>
        <c:crossAx val="12644761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Waldo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0.17</c:v>
                </c:pt>
                <c:pt idx="1">
                  <c:v>0.21</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29199488"/>
        <c:axId val="129201280"/>
      </c:barChart>
      <c:catAx>
        <c:axId val="129199488"/>
        <c:scaling>
          <c:orientation val="minMax"/>
        </c:scaling>
        <c:delete val="0"/>
        <c:axPos val="b"/>
        <c:majorTickMark val="none"/>
        <c:minorTickMark val="none"/>
        <c:tickLblPos val="nextTo"/>
        <c:crossAx val="129201280"/>
        <c:crosses val="autoZero"/>
        <c:auto val="1"/>
        <c:lblAlgn val="ctr"/>
        <c:lblOffset val="100"/>
        <c:noMultiLvlLbl val="0"/>
      </c:catAx>
      <c:valAx>
        <c:axId val="129201280"/>
        <c:scaling>
          <c:orientation val="minMax"/>
        </c:scaling>
        <c:delete val="1"/>
        <c:axPos val="l"/>
        <c:numFmt formatCode="0%" sourceLinked="1"/>
        <c:majorTickMark val="out"/>
        <c:minorTickMark val="none"/>
        <c:tickLblPos val="nextTo"/>
        <c:crossAx val="129199488"/>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CC1FCD4-E66E-4B62-BF13-EA51E0FB99B7}" type="presOf" srcId="{A1699FF7-29F6-4D57-9210-F224C30DA212}" destId="{E7121682-31F8-4E27-993A-C333C3447464}" srcOrd="0" destOrd="0" presId="urn:microsoft.com/office/officeart/2005/8/layout/cycle3"/>
    <dgm:cxn modelId="{EC045D8E-25FA-431A-A861-70C3C959AC2C}" srcId="{0D392A86-2189-4F18-AF5C-6FACF7A51A00}" destId="{352C0664-FA89-4F91-A2A0-DA525F7BF88A}" srcOrd="1" destOrd="0" parTransId="{56C52878-FBDF-4141-A177-D001626BBAA1}" sibTransId="{D851AC27-522E-4867-9FA1-35B9838CBCC0}"/>
    <dgm:cxn modelId="{A9D46647-7E8A-4AFC-A722-AF4B574B981A}" type="presOf" srcId="{0D392A86-2189-4F18-AF5C-6FACF7A51A00}" destId="{26E68A81-670F-4F9E-A874-DAF7A1F099D6}"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9E4AC6A9-42EB-4D95-95AE-99453992CAE1}" type="presOf" srcId="{807964E7-7039-4883-9EF1-05222EC9EBEA}" destId="{E4C3BEEC-D67B-4611-A5CC-D548E32BA97E}" srcOrd="0" destOrd="0" presId="urn:microsoft.com/office/officeart/2005/8/layout/cycle3"/>
    <dgm:cxn modelId="{7A9C91CD-F8AD-4264-8C08-AE0CFC0606D8}" type="presOf" srcId="{352C0664-FA89-4F91-A2A0-DA525F7BF88A}" destId="{E52E854D-9B86-43EB-A2E7-7F96111CBE26}"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982F76A7-A39C-424F-8570-AA2C113DB5BC}" type="presOf" srcId="{04928D4D-8553-41AF-A544-771ED8C2215A}" destId="{5A7055B8-2040-4582-81D0-93712DAEFE4E}" srcOrd="0" destOrd="0" presId="urn:microsoft.com/office/officeart/2005/8/layout/cycle3"/>
    <dgm:cxn modelId="{36F3D8B8-1F10-45B9-9E28-B94D436E3406}" type="presOf" srcId="{B691141F-A735-412F-9A6A-F7C2056FD297}" destId="{B0838D81-D45D-474F-83FF-2E5348504347}"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C9126344-5F29-4F33-A2CB-4FEA27F6AB4F}" type="presParOf" srcId="{26E68A81-670F-4F9E-A874-DAF7A1F099D6}" destId="{D823512E-EF67-48AC-90FF-9FF6DD4741F0}" srcOrd="0" destOrd="0" presId="urn:microsoft.com/office/officeart/2005/8/layout/cycle3"/>
    <dgm:cxn modelId="{B2497B8C-A0D1-4D9B-9468-49617D0D3658}" type="presParOf" srcId="{D823512E-EF67-48AC-90FF-9FF6DD4741F0}" destId="{E4C3BEEC-D67B-4611-A5CC-D548E32BA97E}" srcOrd="0" destOrd="0" presId="urn:microsoft.com/office/officeart/2005/8/layout/cycle3"/>
    <dgm:cxn modelId="{2B9F0637-7AAB-4881-8B12-56516A11D512}" type="presParOf" srcId="{D823512E-EF67-48AC-90FF-9FF6DD4741F0}" destId="{5A7055B8-2040-4582-81D0-93712DAEFE4E}" srcOrd="1" destOrd="0" presId="urn:microsoft.com/office/officeart/2005/8/layout/cycle3"/>
    <dgm:cxn modelId="{352E4546-1740-48B8-B75F-5C344652B5FF}" type="presParOf" srcId="{D823512E-EF67-48AC-90FF-9FF6DD4741F0}" destId="{E52E854D-9B86-43EB-A2E7-7F96111CBE26}" srcOrd="2" destOrd="0" presId="urn:microsoft.com/office/officeart/2005/8/layout/cycle3"/>
    <dgm:cxn modelId="{EB1C892A-D3B5-4743-83A7-F39820F559A5}" type="presParOf" srcId="{D823512E-EF67-48AC-90FF-9FF6DD4741F0}" destId="{B0838D81-D45D-474F-83FF-2E5348504347}" srcOrd="3" destOrd="0" presId="urn:microsoft.com/office/officeart/2005/8/layout/cycle3"/>
    <dgm:cxn modelId="{B99A24B9-3D18-4137-B13E-7230E12EFE52}"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Knox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Waldo County based on information provided by the 64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issues identified by respondents in Waldo County are the same as those of the state.</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pPr marL="171450" indent="-171450">
              <a:spcAft>
                <a:spcPts val="600"/>
              </a:spcAft>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issues affecting where we live, work, learn, and play in Waldo County based on information provided by the 64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In Waldo County transportation, health care insurance, &amp; housing stability tied for 3</a:t>
            </a:r>
            <a:r>
              <a:rPr lang="en-US" baseline="30000" dirty="0" smtClean="0"/>
              <a:t>rd</a:t>
            </a:r>
            <a:r>
              <a:rPr lang="en-US" baseline="0" dirty="0" smtClean="0"/>
              <a:t> top health issue among survey respondents.</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a:t>
            </a:r>
            <a:r>
              <a:rPr lang="en-US" baseline="0" dirty="0" smtClean="0"/>
              <a:t>. </a:t>
            </a:r>
            <a:r>
              <a:rPr lang="en-US" b="1" baseline="0" dirty="0" smtClean="0"/>
              <a:t>Let’s start with Obesity.</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there is no difference between the county and the state,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Waldo County is the same as Maine (and close to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Obesity defined via BRFSS U.S. Core – people self-report their height and weight which is used to calculate BMI those above 30 are considered obese.</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Obesity is related to many different health outcomes. Some selected obesity-related hospitalizations are included here. </a:t>
            </a:r>
          </a:p>
          <a:p>
            <a:pPr marL="171450" indent="-171450">
              <a:spcAft>
                <a:spcPts val="600"/>
              </a:spcAft>
              <a:buFont typeface="Arial" panose="020B0604020202020204" pitchFamily="34" charset="0"/>
              <a:buChar char="•"/>
            </a:pPr>
            <a:r>
              <a:rPr lang="en-US" baseline="0" dirty="0" smtClean="0"/>
              <a:t>Please note these numbers are reported per 10,000 population.</a:t>
            </a:r>
          </a:p>
          <a:p>
            <a:pPr marL="171450" indent="-171450">
              <a:spcAft>
                <a:spcPts val="600"/>
              </a:spcAft>
              <a:buFont typeface="Arial" panose="020B0604020202020204" pitchFamily="34" charset="0"/>
              <a:buChar char="•"/>
            </a:pPr>
            <a:r>
              <a:rPr lang="en-US" baseline="0" dirty="0" smtClean="0"/>
              <a:t>Acute MI means myocardial infarction and is a heart attack. The rate of 27 per 10,000 in Waldo County is statistically significantly higher than the rate of 24 per 10,000 in Maine.</a:t>
            </a:r>
          </a:p>
          <a:p>
            <a:pPr marL="171450" indent="-171450">
              <a:spcAft>
                <a:spcPts val="600"/>
              </a:spcAft>
              <a:buFont typeface="Arial" panose="020B0604020202020204" pitchFamily="34" charset="0"/>
              <a:buChar char="•"/>
            </a:pPr>
            <a:r>
              <a:rPr lang="en-US" baseline="0" dirty="0" smtClean="0"/>
              <a:t>Stroke hospitalizations are slightly lower in Waldo County than Maine and diabetes hospitalizations are the same for Waldo County and Maine.</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Waldo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3-4 (longer version) and page 4-5 Mid Coast District Summary; Cardiovascular </a:t>
            </a:r>
            <a:r>
              <a:rPr lang="en-US" baseline="0" dirty="0" smtClean="0"/>
              <a:t>Disease </a:t>
            </a:r>
            <a:r>
              <a:rPr lang="en-US" baseline="0" dirty="0" smtClean="0"/>
              <a:t>and Diabetes are on 1 (short version), page 2 (longer version), and page 2-3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Waldo County is (statistically) significantly lower than Maine at 260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Cumberland, Androscoggin, and Knox Counties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graphic shows emergency department visits (left) and hospitalizations (right) for opiate poisoning, or overdose, per 100,000 population. </a:t>
            </a:r>
          </a:p>
          <a:p>
            <a:pPr marL="171450" indent="-171450">
              <a:spcAft>
                <a:spcPts val="600"/>
              </a:spcAft>
              <a:buFont typeface="Arial" panose="020B0604020202020204" pitchFamily="34" charset="0"/>
              <a:buChar char="•"/>
            </a:pPr>
            <a:r>
              <a:rPr lang="en-US" baseline="0" dirty="0" smtClean="0"/>
              <a:t>Emergency </a:t>
            </a:r>
            <a:r>
              <a:rPr lang="en-US" baseline="0" dirty="0" err="1" smtClean="0"/>
              <a:t>Dept</a:t>
            </a:r>
            <a:r>
              <a:rPr lang="en-US" baseline="0" dirty="0" smtClean="0"/>
              <a:t> visits for overdoses are lower for Waldo County (20 per 100K) than for the Maine and hospitalizations for overdoses are higher (17 per 100K) than for Maine (13 per 100K). </a:t>
            </a:r>
          </a:p>
          <a:p>
            <a:pPr marL="171450" indent="-171450">
              <a:spcAft>
                <a:spcPts val="600"/>
              </a:spcAft>
              <a:buFont typeface="Arial" panose="020B0604020202020204" pitchFamily="34" charset="0"/>
              <a:buChar char="•"/>
            </a:pPr>
            <a:r>
              <a:rPr lang="en-US" baseline="0" dirty="0" smtClean="0"/>
              <a:t>These measures are not tracked at the national level.</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looking at binge drinking and chronic heavy drinking (alcohol) among adults in this graphic.</a:t>
            </a:r>
          </a:p>
          <a:p>
            <a:pPr marL="171450" indent="-171450">
              <a:spcAft>
                <a:spcPts val="600"/>
              </a:spcAft>
              <a:buFont typeface="Arial" panose="020B0604020202020204" pitchFamily="34" charset="0"/>
              <a:buChar char="•"/>
            </a:pPr>
            <a:r>
              <a:rPr lang="en-US" baseline="0" dirty="0" smtClean="0"/>
              <a:t>Binge drinking is defined as 5 or more drinks on an occasion for men and 4 or more drinks on an occasion for women.</a:t>
            </a:r>
          </a:p>
          <a:p>
            <a:pPr marL="171450" indent="-171450">
              <a:spcAft>
                <a:spcPts val="600"/>
              </a:spcAft>
              <a:buFont typeface="Arial" panose="020B0604020202020204" pitchFamily="34" charset="0"/>
              <a:buChar char="•"/>
            </a:pPr>
            <a:r>
              <a:rPr lang="en-US" baseline="0" dirty="0" smtClean="0"/>
              <a:t>Chronic heavy drinking is defined as 15 or more drinks per week for men and 8 or more drinks per week for women.</a:t>
            </a:r>
          </a:p>
          <a:p>
            <a:pPr marL="171450" indent="-171450">
              <a:spcAft>
                <a:spcPts val="600"/>
              </a:spcAft>
              <a:buFont typeface="Arial" panose="020B0604020202020204" pitchFamily="34" charset="0"/>
              <a:buChar char="•"/>
            </a:pPr>
            <a:r>
              <a:rPr lang="en-US" baseline="0" dirty="0" smtClean="0"/>
              <a:t>The percentage of adults who binge drink in Waldo County is (statistically) significantly lower (13%) than for Maine (17%) and the percentage who engage in chronic heavy drinking is the same at 7% for both Waldo County and Maine. </a:t>
            </a:r>
          </a:p>
          <a:p>
            <a:pPr marL="171450" indent="-171450">
              <a:spcAft>
                <a:spcPts val="600"/>
              </a:spcAft>
              <a:buFont typeface="Arial" panose="020B0604020202020204" pitchFamily="34" charset="0"/>
              <a:buChar char="•"/>
            </a:pPr>
            <a:r>
              <a:rPr lang="en-US" baseline="0" dirty="0" smtClean="0"/>
              <a:t>Another way to think of these numbers is to think of </a:t>
            </a:r>
            <a:r>
              <a:rPr lang="en-US" baseline="0" dirty="0" smtClean="0"/>
              <a:t>13 </a:t>
            </a:r>
            <a:r>
              <a:rPr lang="en-US" baseline="0" dirty="0" smtClean="0"/>
              <a:t>of every 100 adults binge drinking in Waldo County or 7 of every 100 engage in chronic heavy drinking…..</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Waldo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DEPRESSION was listed as a chronic condition within the Stakeholders Survey and was rated as a “top 5” health concern</a:t>
            </a:r>
            <a:endParaRPr lang="en-US"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Waldo County is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a:p>
            <a:pPr marL="171450" indent="-171450">
              <a:spcBef>
                <a:spcPts val="0"/>
              </a:spcBef>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The percentage of people with anxiety in Waldo County is lower at 15% than for Maine at 19%.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is the same at 23% for Waldo County and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Waldo County</a:t>
            </a:r>
          </a:p>
          <a:p>
            <a:pPr marL="171450" indent="-171450">
              <a:spcAft>
                <a:spcPts val="600"/>
              </a:spcAft>
              <a:buFont typeface="Arial" panose="020B0604020202020204" pitchFamily="34" charset="0"/>
              <a:buChar char="•"/>
            </a:pPr>
            <a:r>
              <a:rPr lang="en-US" baseline="0" dirty="0" smtClean="0"/>
              <a:t>The Mental Health section is on page </a:t>
            </a:r>
            <a:r>
              <a:rPr lang="en-US" baseline="0" dirty="0" smtClean="0"/>
              <a:t>2 (short version), page 3 (longer version), and page 4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50084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176811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Waldo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230" y="3019644"/>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685800" y="1905000"/>
            <a:ext cx="7315200" cy="369332"/>
          </a:xfrm>
          <a:prstGeom prst="rect">
            <a:avLst/>
          </a:prstGeom>
          <a:noFill/>
        </p:spPr>
        <p:txBody>
          <a:bodyPr wrap="square" rtlCol="0">
            <a:spAutoFit/>
          </a:bodyPr>
          <a:lstStyle/>
          <a:p>
            <a:r>
              <a:rPr lang="en-US" dirty="0" smtClean="0"/>
              <a:t>Stakeholder Survey – Total 1,639 surveys; Waldo County 64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953661865"/>
              </p:ext>
            </p:extLst>
          </p:nvPr>
        </p:nvGraphicFramePr>
        <p:xfrm>
          <a:off x="742950" y="2274332"/>
          <a:ext cx="725805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533400" y="1905000"/>
            <a:ext cx="7848600" cy="369332"/>
          </a:xfrm>
          <a:prstGeom prst="rect">
            <a:avLst/>
          </a:prstGeom>
          <a:noFill/>
        </p:spPr>
        <p:txBody>
          <a:bodyPr wrap="square" rtlCol="0">
            <a:spAutoFit/>
          </a:bodyPr>
          <a:lstStyle/>
          <a:p>
            <a:r>
              <a:rPr lang="en-US" dirty="0"/>
              <a:t>Stakeholder Survey – </a:t>
            </a:r>
            <a:r>
              <a:rPr lang="en-US" dirty="0" smtClean="0"/>
              <a:t>Total </a:t>
            </a:r>
            <a:r>
              <a:rPr lang="en-US" dirty="0"/>
              <a:t>1,639 surveys; Waldo County 64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268803445"/>
              </p:ext>
            </p:extLst>
          </p:nvPr>
        </p:nvGraphicFramePr>
        <p:xfrm>
          <a:off x="563526" y="2274331"/>
          <a:ext cx="7818474"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Waldo 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Waldo</a:t>
            </a:r>
            <a:endParaRPr lang="en-US" dirty="0"/>
          </a:p>
          <a:p>
            <a:pPr algn="ctr"/>
            <a:r>
              <a:rPr lang="en-US" dirty="0" smtClean="0"/>
              <a:t>29%</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p:nvPr/>
        </p:nvCxnSpPr>
        <p:spPr>
          <a:xfrm flipV="1">
            <a:off x="3352800" y="4419600"/>
            <a:ext cx="2514600" cy="97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Waldo County</a:t>
            </a:r>
            <a:endParaRPr lang="en-US" dirty="0">
              <a:solidFill>
                <a:schemeClr val="accent2"/>
              </a:solidFill>
            </a:endParaRPr>
          </a:p>
        </p:txBody>
      </p:sp>
      <p:sp>
        <p:nvSpPr>
          <p:cNvPr id="3" name="TextBox 2"/>
          <p:cNvSpPr txBox="1"/>
          <p:nvPr/>
        </p:nvSpPr>
        <p:spPr>
          <a:xfrm>
            <a:off x="609600" y="6172200"/>
            <a:ext cx="6324600" cy="276999"/>
          </a:xfrm>
          <a:prstGeom prst="rect">
            <a:avLst/>
          </a:prstGeom>
          <a:noFill/>
        </p:spPr>
        <p:txBody>
          <a:bodyPr wrap="square" rtlCol="0">
            <a:spAutoFit/>
          </a:bodyPr>
          <a:lstStyle/>
          <a:p>
            <a:r>
              <a:rPr lang="en-US" sz="1200" dirty="0" smtClean="0"/>
              <a:t>Source: Maine Health Data Organization (MHDO), 2011 </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819786160"/>
              </p:ext>
            </p:extLst>
          </p:nvPr>
        </p:nvGraphicFramePr>
        <p:xfrm>
          <a:off x="588334" y="1600200"/>
          <a:ext cx="764126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Waldo 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a:stCxn id="15" idx="3"/>
          </p:cNvCxnSpPr>
          <p:nvPr/>
        </p:nvCxnSpPr>
        <p:spPr>
          <a:xfrm>
            <a:off x="3200400" y="3909536"/>
            <a:ext cx="2590800" cy="510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170872"/>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Waldo</a:t>
            </a:r>
          </a:p>
          <a:p>
            <a:pPr algn="ctr"/>
            <a:r>
              <a:rPr lang="en-US" dirty="0" smtClean="0"/>
              <a:t>260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Health Data Organization (MHDO), 2011</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760964299"/>
              </p:ext>
            </p:extLst>
          </p:nvPr>
        </p:nvGraphicFramePr>
        <p:xfrm>
          <a:off x="533398" y="1828800"/>
          <a:ext cx="7543801"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Waldo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Behavioral Risk Factor Surveillance System  (BRFSS), 2013</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488942968"/>
              </p:ext>
            </p:extLst>
          </p:nvPr>
        </p:nvGraphicFramePr>
        <p:xfrm>
          <a:off x="609600" y="1828800"/>
          <a:ext cx="784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959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Waldo County</a:t>
            </a:r>
            <a:endParaRPr lang="en-US" dirty="0"/>
          </a:p>
        </p:txBody>
      </p:sp>
      <p:sp>
        <p:nvSpPr>
          <p:cNvPr id="3" name="TextBox 2"/>
          <p:cNvSpPr txBox="1"/>
          <p:nvPr/>
        </p:nvSpPr>
        <p:spPr>
          <a:xfrm>
            <a:off x="1600200" y="3886200"/>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Waldo</a:t>
            </a:r>
            <a:endParaRPr lang="en-US" dirty="0"/>
          </a:p>
          <a:p>
            <a:pPr algn="ctr"/>
            <a:r>
              <a:rPr lang="en-US" dirty="0" smtClean="0"/>
              <a:t>10%</a:t>
            </a:r>
            <a:endParaRPr lang="en-US" dirty="0"/>
          </a:p>
          <a:p>
            <a:pPr algn="ctr"/>
            <a:endParaRPr lang="en-US" dirty="0"/>
          </a:p>
          <a:p>
            <a:pPr algn="ctr"/>
            <a:r>
              <a:rPr lang="en-US" dirty="0"/>
              <a:t>Maine</a:t>
            </a:r>
          </a:p>
          <a:p>
            <a:pPr algn="ctr"/>
            <a:r>
              <a:rPr lang="en-US" dirty="0" smtClean="0"/>
              <a:t>10%</a:t>
            </a:r>
            <a:endParaRPr lang="en-US" dirty="0"/>
          </a:p>
        </p:txBody>
      </p:sp>
      <p:sp>
        <p:nvSpPr>
          <p:cNvPr id="9" name="TextBox 8"/>
          <p:cNvSpPr txBox="1"/>
          <p:nvPr/>
        </p:nvSpPr>
        <p:spPr>
          <a:xfrm>
            <a:off x="588818" y="6477000"/>
            <a:ext cx="5715000"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grpSp>
        <p:nvGrpSpPr>
          <p:cNvPr id="8" name="Group 7"/>
          <p:cNvGrpSpPr/>
          <p:nvPr/>
        </p:nvGrpSpPr>
        <p:grpSpPr>
          <a:xfrm>
            <a:off x="4572000" y="1185861"/>
            <a:ext cx="3795712" cy="5367339"/>
            <a:chOff x="0" y="0"/>
            <a:chExt cx="3200400" cy="4619625"/>
          </a:xfrm>
        </p:grpSpPr>
        <p:pic>
          <p:nvPicPr>
            <p:cNvPr id="10" name="Picture 9" descr="C:\Users\pmadden\Dropbox\SHNAPP Report\Maps!\Current Depre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19075"/>
              <a:ext cx="2924175" cy="4400550"/>
            </a:xfrm>
            <a:prstGeom prst="rect">
              <a:avLst/>
            </a:prstGeom>
            <a:noFill/>
            <a:ln>
              <a:noFill/>
            </a:ln>
          </p:spPr>
        </p:pic>
        <p:grpSp>
          <p:nvGrpSpPr>
            <p:cNvPr id="12" name="Group 11"/>
            <p:cNvGrpSpPr/>
            <p:nvPr/>
          </p:nvGrpSpPr>
          <p:grpSpPr>
            <a:xfrm>
              <a:off x="0" y="0"/>
              <a:ext cx="3200400" cy="4610100"/>
              <a:chOff x="0" y="0"/>
              <a:chExt cx="3200400" cy="4610100"/>
            </a:xfrm>
          </p:grpSpPr>
          <p:sp>
            <p:nvSpPr>
              <p:cNvPr id="13" name="Text Box 2"/>
              <p:cNvSpPr txBox="1">
                <a:spLocks noChangeArrowheads="1"/>
              </p:cNvSpPr>
              <p:nvPr/>
            </p:nvSpPr>
            <p:spPr bwMode="auto">
              <a:xfrm>
                <a:off x="0" y="0"/>
                <a:ext cx="32004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a:effectLst/>
                    <a:latin typeface="Calibri"/>
                    <a:ea typeface="Calibri"/>
                    <a:cs typeface="Arial"/>
                  </a:rPr>
                  <a:t>Percentage of Adults with Current Depression</a:t>
                </a:r>
                <a:endParaRPr lang="en-US" sz="1200">
                  <a:effectLst/>
                  <a:latin typeface="Arial Narrow"/>
                  <a:ea typeface="Calibri"/>
                  <a:cs typeface="Arial"/>
                </a:endParaRPr>
              </a:p>
            </p:txBody>
          </p:sp>
          <p:sp>
            <p:nvSpPr>
              <p:cNvPr id="14" name="Text Box 2"/>
              <p:cNvSpPr txBox="1">
                <a:spLocks noChangeArrowheads="1"/>
              </p:cNvSpPr>
              <p:nvPr/>
            </p:nvSpPr>
            <p:spPr bwMode="auto">
              <a:xfrm>
                <a:off x="190500" y="43243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grpSp>
      <p:sp>
        <p:nvSpPr>
          <p:cNvPr id="11" name="TextBox 10"/>
          <p:cNvSpPr txBox="1"/>
          <p:nvPr/>
        </p:nvSpPr>
        <p:spPr>
          <a:xfrm>
            <a:off x="4229100" y="1126123"/>
            <a:ext cx="4610100" cy="338554"/>
          </a:xfrm>
          <a:prstGeom prst="rect">
            <a:avLst/>
          </a:prstGeom>
          <a:solidFill>
            <a:schemeClr val="bg1"/>
          </a:solid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Current Depression among Adults by County</a:t>
            </a:r>
            <a:endParaRPr lang="en-US" sz="1600" b="1" dirty="0">
              <a:latin typeface="Arial" panose="020B0604020202020204" pitchFamily="34" charset="0"/>
              <a:cs typeface="Arial" panose="020B0604020202020204" pitchFamily="34" charset="0"/>
            </a:endParaRPr>
          </a:p>
        </p:txBody>
      </p:sp>
      <p:cxnSp>
        <p:nvCxnSpPr>
          <p:cNvPr id="7" name="Straight Arrow Connector 6"/>
          <p:cNvCxnSpPr>
            <a:stCxn id="3" idx="3"/>
          </p:cNvCxnSpPr>
          <p:nvPr/>
        </p:nvCxnSpPr>
        <p:spPr>
          <a:xfrm>
            <a:off x="3200400" y="4624864"/>
            <a:ext cx="3103418" cy="99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Waldo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77619382"/>
              </p:ext>
            </p:extLst>
          </p:nvPr>
        </p:nvGraphicFramePr>
        <p:xfrm>
          <a:off x="609598" y="1676400"/>
          <a:ext cx="7543801"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458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Name					Name</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3364125861"/>
              </p:ext>
            </p:extLst>
          </p:nvPr>
        </p:nvGraphicFramePr>
        <p:xfrm>
          <a:off x="16764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95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23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4349</TotalTime>
  <Words>3718</Words>
  <Application>Microsoft Office PowerPoint</Application>
  <PresentationFormat>On-screen Show (4:3)</PresentationFormat>
  <Paragraphs>306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Waldo County</vt:lpstr>
      <vt:lpstr>Top issues affecting where we live, work, learn &amp; play in Waldo County</vt:lpstr>
      <vt:lpstr> Obesity Waldo County</vt:lpstr>
      <vt:lpstr>Obesity Waldo County</vt:lpstr>
      <vt:lpstr>2 Minute Data Review</vt:lpstr>
      <vt:lpstr>Drug &amp; Alcohol Abuse Waldo County</vt:lpstr>
      <vt:lpstr>Drug &amp; Alcohol Abuse Waldo County</vt:lpstr>
      <vt:lpstr>Drug &amp; Alcohol Abuse Waldo County</vt:lpstr>
      <vt:lpstr>2 Minute Data Review</vt:lpstr>
      <vt:lpstr>Mental Health &amp; Depression Waldo County</vt:lpstr>
      <vt:lpstr>Mental Health &amp; Depression Waldo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212</cp:revision>
  <cp:lastPrinted>2015-09-09T11:18:45Z</cp:lastPrinted>
  <dcterms:created xsi:type="dcterms:W3CDTF">2015-06-09T16:33:57Z</dcterms:created>
  <dcterms:modified xsi:type="dcterms:W3CDTF">2015-10-15T19:53:17Z</dcterms:modified>
</cp:coreProperties>
</file>